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handoutMasterIdLst>
    <p:handoutMasterId r:id="rId6"/>
  </p:handoutMasterIdLst>
  <p:sldIdLst>
    <p:sldId id="262" r:id="rId2"/>
    <p:sldId id="4123" r:id="rId3"/>
    <p:sldId id="4124" r:id="rId4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28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301B821-A1FF-4177-AEE7-76D212191A09}" styleName="Közepesen sötét stílus 1 – 1. jelölőszín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0505E3EF-67EA-436B-97B2-0124C06EBD24}" styleName="Közepesen sötét stílus 4 – 3. jelölőszín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77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3" d="100"/>
          <a:sy n="63" d="100"/>
        </p:scale>
        <p:origin x="3134" y="6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>
            <a:extLst>
              <a:ext uri="{FF2B5EF4-FFF2-40B4-BE49-F238E27FC236}">
                <a16:creationId xmlns:a16="http://schemas.microsoft.com/office/drawing/2014/main" id="{8664E5C9-96F8-715D-D2FF-1493D6907AF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79F93D40-9D04-E9F3-140B-6C9EDCC54AB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4C11B4-9CB0-49CC-838A-8CE7DBB98137}" type="datetimeFigureOut">
              <a:rPr lang="hu-HU" smtClean="0"/>
              <a:t>2023. 10. 16.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CF22C338-5516-6A79-A2C5-D89927394FF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06C9A33D-CC7C-BD7F-0F27-9BA7E156797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DA2EA7-4ED0-4794-963D-907B43E2C7B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304030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E75930-D8B8-453E-A9D9-417FB26209D5}" type="datetimeFigureOut">
              <a:rPr lang="hu-HU" smtClean="0"/>
              <a:t>2023. 10. 16.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579867-1AEC-4F0F-A6D2-7B194299405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866782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yamatábra: Adatok 2">
            <a:extLst>
              <a:ext uri="{FF2B5EF4-FFF2-40B4-BE49-F238E27FC236}">
                <a16:creationId xmlns:a16="http://schemas.microsoft.com/office/drawing/2014/main" id="{781AF611-7096-E60C-4B3C-6FD26E26ECE3}"/>
              </a:ext>
            </a:extLst>
          </p:cNvPr>
          <p:cNvSpPr/>
          <p:nvPr userDrawn="1"/>
        </p:nvSpPr>
        <p:spPr>
          <a:xfrm>
            <a:off x="0" y="0"/>
            <a:ext cx="360000" cy="6858000"/>
          </a:xfrm>
          <a:prstGeom prst="rect">
            <a:avLst/>
          </a:prstGeom>
          <a:solidFill>
            <a:srgbClr val="B1B1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 dirty="0"/>
          </a:p>
        </p:txBody>
      </p:sp>
      <p:sp>
        <p:nvSpPr>
          <p:cNvPr id="16" name="Téglalap 15">
            <a:extLst>
              <a:ext uri="{FF2B5EF4-FFF2-40B4-BE49-F238E27FC236}">
                <a16:creationId xmlns:a16="http://schemas.microsoft.com/office/drawing/2014/main" id="{8247D3E2-555E-4F68-B4AB-0817B86557C0}"/>
              </a:ext>
            </a:extLst>
          </p:cNvPr>
          <p:cNvSpPr/>
          <p:nvPr userDrawn="1"/>
        </p:nvSpPr>
        <p:spPr>
          <a:xfrm>
            <a:off x="0" y="6138545"/>
            <a:ext cx="611505" cy="719455"/>
          </a:xfrm>
          <a:prstGeom prst="rect">
            <a:avLst/>
          </a:prstGeom>
          <a:solidFill>
            <a:srgbClr val="E228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 dirty="0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D5370CA0-A9DA-44F3-BF3D-52292DF9CE5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371600"/>
            <a:ext cx="9144000" cy="2138362"/>
          </a:xfrm>
          <a:prstGeom prst="rect">
            <a:avLst/>
          </a:prstGeom>
        </p:spPr>
        <p:txBody>
          <a:bodyPr anchor="b"/>
          <a:lstStyle>
            <a:lvl1pPr algn="ctr">
              <a:defRPr sz="4500" b="1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hu-HU" dirty="0" err="1"/>
              <a:t>Presentation</a:t>
            </a:r>
            <a:r>
              <a:rPr lang="hu-HU" dirty="0"/>
              <a:t> </a:t>
            </a:r>
            <a:r>
              <a:rPr lang="hu-HU" dirty="0" err="1"/>
              <a:t>Title</a:t>
            </a:r>
            <a:endParaRPr lang="hu-HU" dirty="0"/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E1E154CF-AA21-458A-9AF0-9E70A7959BB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hu-HU" dirty="0" err="1"/>
              <a:t>Your</a:t>
            </a:r>
            <a:r>
              <a:rPr lang="hu-HU" dirty="0"/>
              <a:t> </a:t>
            </a:r>
            <a:r>
              <a:rPr lang="hu-HU" dirty="0" err="1"/>
              <a:t>Name</a:t>
            </a:r>
            <a:r>
              <a:rPr lang="hu-HU" dirty="0"/>
              <a:t>,</a:t>
            </a:r>
          </a:p>
          <a:p>
            <a:r>
              <a:rPr lang="hu-HU" dirty="0"/>
              <a:t>Organization</a:t>
            </a:r>
          </a:p>
        </p:txBody>
      </p:sp>
      <p:pic>
        <p:nvPicPr>
          <p:cNvPr id="9" name="Kép 8">
            <a:extLst>
              <a:ext uri="{FF2B5EF4-FFF2-40B4-BE49-F238E27FC236}">
                <a16:creationId xmlns:a16="http://schemas.microsoft.com/office/drawing/2014/main" id="{27DBCB8F-449D-4074-B471-0B6D888EE86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997" y="6354834"/>
            <a:ext cx="360000" cy="360000"/>
          </a:xfrm>
          <a:prstGeom prst="rect">
            <a:avLst/>
          </a:prstGeom>
        </p:spPr>
      </p:pic>
      <p:pic>
        <p:nvPicPr>
          <p:cNvPr id="11" name="Kép 10">
            <a:extLst>
              <a:ext uri="{FF2B5EF4-FFF2-40B4-BE49-F238E27FC236}">
                <a16:creationId xmlns:a16="http://schemas.microsoft.com/office/drawing/2014/main" id="{BA5BC818-A105-4F88-AF17-43DD6754DD8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4" r="6821"/>
          <a:stretch/>
        </p:blipFill>
        <p:spPr>
          <a:xfrm>
            <a:off x="10275240" y="161164"/>
            <a:ext cx="1592580" cy="1080000"/>
          </a:xfrm>
          <a:prstGeom prst="rect">
            <a:avLst/>
          </a:prstGeom>
        </p:spPr>
      </p:pic>
      <p:cxnSp>
        <p:nvCxnSpPr>
          <p:cNvPr id="12" name="Egyenes összekötő 11">
            <a:extLst>
              <a:ext uri="{FF2B5EF4-FFF2-40B4-BE49-F238E27FC236}">
                <a16:creationId xmlns:a16="http://schemas.microsoft.com/office/drawing/2014/main" id="{D328BDBF-899E-45FC-8C4E-272965521EB8}"/>
              </a:ext>
            </a:extLst>
          </p:cNvPr>
          <p:cNvCxnSpPr>
            <a:cxnSpLocks/>
          </p:cNvCxnSpPr>
          <p:nvPr userDrawn="1"/>
        </p:nvCxnSpPr>
        <p:spPr>
          <a:xfrm>
            <a:off x="8280000" y="1260213"/>
            <a:ext cx="3600000" cy="0"/>
          </a:xfrm>
          <a:prstGeom prst="line">
            <a:avLst/>
          </a:prstGeom>
          <a:ln w="12700">
            <a:solidFill>
              <a:srgbClr val="B1B1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Egyenes összekötő 12">
            <a:extLst>
              <a:ext uri="{FF2B5EF4-FFF2-40B4-BE49-F238E27FC236}">
                <a16:creationId xmlns:a16="http://schemas.microsoft.com/office/drawing/2014/main" id="{0201FB97-2297-4072-9D05-90AB6D137F1A}"/>
              </a:ext>
            </a:extLst>
          </p:cNvPr>
          <p:cNvCxnSpPr>
            <a:cxnSpLocks/>
          </p:cNvCxnSpPr>
          <p:nvPr userDrawn="1"/>
        </p:nvCxnSpPr>
        <p:spPr>
          <a:xfrm>
            <a:off x="10260000" y="1260213"/>
            <a:ext cx="1620000" cy="0"/>
          </a:xfrm>
          <a:prstGeom prst="line">
            <a:avLst/>
          </a:prstGeom>
          <a:ln w="31750">
            <a:solidFill>
              <a:srgbClr val="E228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3">
            <a:extLst>
              <a:ext uri="{FF2B5EF4-FFF2-40B4-BE49-F238E27FC236}">
                <a16:creationId xmlns:a16="http://schemas.microsoft.com/office/drawing/2014/main" id="{3F1FE0CC-4F17-47C9-8CA6-72EE8FA993D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sp>
        <p:nvSpPr>
          <p:cNvPr id="15" name="Rectangle 4">
            <a:extLst>
              <a:ext uri="{FF2B5EF4-FFF2-40B4-BE49-F238E27FC236}">
                <a16:creationId xmlns:a16="http://schemas.microsoft.com/office/drawing/2014/main" id="{0C32FCBD-B509-49B1-AC51-BDFC810B637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4572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sp>
        <p:nvSpPr>
          <p:cNvPr id="19" name="Szövegdoboz 18">
            <a:extLst>
              <a:ext uri="{FF2B5EF4-FFF2-40B4-BE49-F238E27FC236}">
                <a16:creationId xmlns:a16="http://schemas.microsoft.com/office/drawing/2014/main" id="{404EAAB6-76C6-4D67-9955-FECDC65B3AC6}"/>
              </a:ext>
            </a:extLst>
          </p:cNvPr>
          <p:cNvSpPr txBox="1"/>
          <p:nvPr userDrawn="1"/>
        </p:nvSpPr>
        <p:spPr>
          <a:xfrm>
            <a:off x="618005" y="6211669"/>
            <a:ext cx="104150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600" b="1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ERRA </a:t>
            </a:r>
            <a:r>
              <a:rPr lang="hu-HU" sz="1600" b="1" dirty="0" err="1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Customer</a:t>
            </a:r>
            <a:r>
              <a:rPr lang="hu-HU" sz="1600" b="1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hu-HU" sz="1600" b="1" dirty="0" err="1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Protection</a:t>
            </a:r>
            <a:r>
              <a:rPr lang="hu-HU" sz="1600" b="1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hu-HU" sz="1600" b="1" dirty="0" err="1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Working</a:t>
            </a:r>
            <a:r>
              <a:rPr lang="hu-HU" sz="1600" b="1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Group Meeting</a:t>
            </a:r>
          </a:p>
          <a:p>
            <a:r>
              <a:rPr lang="hu-HU" sz="160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November 9-10, 2023 | </a:t>
            </a:r>
            <a:r>
              <a:rPr lang="hu-HU" sz="1600" dirty="0" err="1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Vienna</a:t>
            </a:r>
            <a:r>
              <a:rPr lang="hu-HU" sz="160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hu-HU" sz="1600" dirty="0" err="1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Austria</a:t>
            </a:r>
            <a:endParaRPr lang="hu-HU" sz="1600" dirty="0">
              <a:solidFill>
                <a:schemeClr val="bg2">
                  <a:lumMod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0777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96839E4-8972-417F-BE60-14626952C5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44213"/>
            <a:ext cx="11084558" cy="894872"/>
          </a:xfrm>
          <a:prstGeom prst="rect">
            <a:avLst/>
          </a:prstGeom>
        </p:spPr>
        <p:txBody>
          <a:bodyPr anchor="ctr"/>
          <a:lstStyle>
            <a:lvl1pPr>
              <a:defRPr sz="3600" b="1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hu-HU" dirty="0" err="1"/>
              <a:t>Slide</a:t>
            </a:r>
            <a:r>
              <a:rPr lang="hu-HU" dirty="0"/>
              <a:t> </a:t>
            </a:r>
            <a:r>
              <a:rPr lang="hu-HU" dirty="0" err="1"/>
              <a:t>Title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43F9272-5BFF-4E66-B3BE-0D01A5F9684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199" y="1380915"/>
            <a:ext cx="11084559" cy="4757622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800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0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0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0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hu-HU" dirty="0" err="1"/>
              <a:t>Slide</a:t>
            </a:r>
            <a:r>
              <a:rPr lang="hu-HU" dirty="0"/>
              <a:t> Text</a:t>
            </a:r>
          </a:p>
          <a:p>
            <a:pPr lvl="1"/>
            <a:r>
              <a:rPr lang="hu-HU" dirty="0" err="1"/>
              <a:t>Slide</a:t>
            </a:r>
            <a:r>
              <a:rPr lang="hu-HU" dirty="0"/>
              <a:t> Text</a:t>
            </a:r>
          </a:p>
          <a:p>
            <a:pPr lvl="2"/>
            <a:r>
              <a:rPr lang="hu-HU" dirty="0" err="1"/>
              <a:t>Slide</a:t>
            </a:r>
            <a:r>
              <a:rPr lang="hu-HU" dirty="0"/>
              <a:t> Text</a:t>
            </a:r>
          </a:p>
        </p:txBody>
      </p:sp>
      <p:cxnSp>
        <p:nvCxnSpPr>
          <p:cNvPr id="8" name="Egyenes összekötő 7">
            <a:extLst>
              <a:ext uri="{FF2B5EF4-FFF2-40B4-BE49-F238E27FC236}">
                <a16:creationId xmlns:a16="http://schemas.microsoft.com/office/drawing/2014/main" id="{F5D1DDD4-D346-40CB-A0A5-41657491E10D}"/>
              </a:ext>
            </a:extLst>
          </p:cNvPr>
          <p:cNvCxnSpPr>
            <a:cxnSpLocks/>
          </p:cNvCxnSpPr>
          <p:nvPr userDrawn="1"/>
        </p:nvCxnSpPr>
        <p:spPr>
          <a:xfrm>
            <a:off x="345040" y="1260000"/>
            <a:ext cx="3600000" cy="0"/>
          </a:xfrm>
          <a:prstGeom prst="line">
            <a:avLst/>
          </a:prstGeom>
          <a:ln w="12700">
            <a:solidFill>
              <a:srgbClr val="B1B1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Egyenes összekötő 8">
            <a:extLst>
              <a:ext uri="{FF2B5EF4-FFF2-40B4-BE49-F238E27FC236}">
                <a16:creationId xmlns:a16="http://schemas.microsoft.com/office/drawing/2014/main" id="{38EA5ED8-11E7-4A0F-BA9A-D0B71185813F}"/>
              </a:ext>
            </a:extLst>
          </p:cNvPr>
          <p:cNvCxnSpPr>
            <a:cxnSpLocks/>
          </p:cNvCxnSpPr>
          <p:nvPr userDrawn="1"/>
        </p:nvCxnSpPr>
        <p:spPr>
          <a:xfrm>
            <a:off x="345040" y="1260000"/>
            <a:ext cx="1620000" cy="0"/>
          </a:xfrm>
          <a:prstGeom prst="line">
            <a:avLst/>
          </a:prstGeom>
          <a:ln w="31750">
            <a:solidFill>
              <a:srgbClr val="E228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zövegdoboz 4">
            <a:extLst>
              <a:ext uri="{FF2B5EF4-FFF2-40B4-BE49-F238E27FC236}">
                <a16:creationId xmlns:a16="http://schemas.microsoft.com/office/drawing/2014/main" id="{ACB36313-436F-4395-99A7-9E45268A521C}"/>
              </a:ext>
            </a:extLst>
          </p:cNvPr>
          <p:cNvSpPr txBox="1"/>
          <p:nvPr userDrawn="1"/>
        </p:nvSpPr>
        <p:spPr>
          <a:xfrm>
            <a:off x="9911492" y="6328995"/>
            <a:ext cx="15501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sz="1600" i="0" dirty="0">
                <a:solidFill>
                  <a:schemeClr val="bg2">
                    <a:lumMod val="25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| </a:t>
            </a:r>
            <a:fld id="{037BA31A-5795-475D-8907-D1C300E0A453}" type="slidenum">
              <a:rPr lang="hu-HU" sz="1600" i="0" smtClean="0">
                <a:solidFill>
                  <a:schemeClr val="bg2">
                    <a:lumMod val="25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pPr algn="r"/>
              <a:t>‹#›</a:t>
            </a:fld>
            <a:r>
              <a:rPr lang="hu-HU" sz="1600" i="0" dirty="0">
                <a:solidFill>
                  <a:schemeClr val="bg2">
                    <a:lumMod val="25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 |</a:t>
            </a:r>
          </a:p>
        </p:txBody>
      </p:sp>
      <p:sp>
        <p:nvSpPr>
          <p:cNvPr id="11" name="Téglalap 10">
            <a:extLst>
              <a:ext uri="{FF2B5EF4-FFF2-40B4-BE49-F238E27FC236}">
                <a16:creationId xmlns:a16="http://schemas.microsoft.com/office/drawing/2014/main" id="{2C9B1984-6140-41D5-9E41-72FF3F6814E1}"/>
              </a:ext>
            </a:extLst>
          </p:cNvPr>
          <p:cNvSpPr/>
          <p:nvPr userDrawn="1"/>
        </p:nvSpPr>
        <p:spPr>
          <a:xfrm>
            <a:off x="11580495" y="6138545"/>
            <a:ext cx="611505" cy="719455"/>
          </a:xfrm>
          <a:prstGeom prst="rect">
            <a:avLst/>
          </a:prstGeom>
          <a:solidFill>
            <a:srgbClr val="E228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 dirty="0"/>
          </a:p>
        </p:txBody>
      </p:sp>
      <p:sp>
        <p:nvSpPr>
          <p:cNvPr id="4" name="Folyamatábra: Adatok 2">
            <a:extLst>
              <a:ext uri="{FF2B5EF4-FFF2-40B4-BE49-F238E27FC236}">
                <a16:creationId xmlns:a16="http://schemas.microsoft.com/office/drawing/2014/main" id="{A07538B8-03C4-8150-87A4-2C6DD309EA5B}"/>
              </a:ext>
            </a:extLst>
          </p:cNvPr>
          <p:cNvSpPr/>
          <p:nvPr userDrawn="1"/>
        </p:nvSpPr>
        <p:spPr>
          <a:xfrm>
            <a:off x="0" y="0"/>
            <a:ext cx="360000" cy="6858000"/>
          </a:xfrm>
          <a:prstGeom prst="rect">
            <a:avLst/>
          </a:prstGeom>
          <a:solidFill>
            <a:srgbClr val="B1B1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4033048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yamatábra: Adatok 2">
            <a:extLst>
              <a:ext uri="{FF2B5EF4-FFF2-40B4-BE49-F238E27FC236}">
                <a16:creationId xmlns:a16="http://schemas.microsoft.com/office/drawing/2014/main" id="{0D710426-3E93-5B95-FE68-07E71E5E94E5}"/>
              </a:ext>
            </a:extLst>
          </p:cNvPr>
          <p:cNvSpPr/>
          <p:nvPr userDrawn="1"/>
        </p:nvSpPr>
        <p:spPr>
          <a:xfrm>
            <a:off x="0" y="0"/>
            <a:ext cx="360000" cy="6858000"/>
          </a:xfrm>
          <a:prstGeom prst="rect">
            <a:avLst/>
          </a:prstGeom>
          <a:solidFill>
            <a:srgbClr val="B1B1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43F9272-5BFF-4E66-B3BE-0D01A5F968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0915"/>
            <a:ext cx="10774680" cy="453219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2800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0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0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0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endParaRPr lang="hu-HU" dirty="0"/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3A3673EA-2337-4E78-B509-D137DC2065F5}"/>
              </a:ext>
            </a:extLst>
          </p:cNvPr>
          <p:cNvSpPr txBox="1"/>
          <p:nvPr userDrawn="1"/>
        </p:nvSpPr>
        <p:spPr>
          <a:xfrm>
            <a:off x="618004" y="6333221"/>
            <a:ext cx="10415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800" b="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https://erranet.org/</a:t>
            </a:r>
          </a:p>
        </p:txBody>
      </p:sp>
      <p:pic>
        <p:nvPicPr>
          <p:cNvPr id="10" name="Kép 9">
            <a:extLst>
              <a:ext uri="{FF2B5EF4-FFF2-40B4-BE49-F238E27FC236}">
                <a16:creationId xmlns:a16="http://schemas.microsoft.com/office/drawing/2014/main" id="{DEFE86DD-7A49-499F-B3EB-87AAD4CC1E8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4" r="6821"/>
          <a:stretch/>
        </p:blipFill>
        <p:spPr>
          <a:xfrm>
            <a:off x="10275240" y="161164"/>
            <a:ext cx="1592580" cy="1080000"/>
          </a:xfrm>
          <a:prstGeom prst="rect">
            <a:avLst/>
          </a:prstGeom>
        </p:spPr>
      </p:pic>
      <p:cxnSp>
        <p:nvCxnSpPr>
          <p:cNvPr id="11" name="Egyenes összekötő 10">
            <a:extLst>
              <a:ext uri="{FF2B5EF4-FFF2-40B4-BE49-F238E27FC236}">
                <a16:creationId xmlns:a16="http://schemas.microsoft.com/office/drawing/2014/main" id="{990C33DC-1355-480E-8391-6468F64B722E}"/>
              </a:ext>
            </a:extLst>
          </p:cNvPr>
          <p:cNvCxnSpPr>
            <a:cxnSpLocks/>
          </p:cNvCxnSpPr>
          <p:nvPr userDrawn="1"/>
        </p:nvCxnSpPr>
        <p:spPr>
          <a:xfrm>
            <a:off x="8280000" y="1260213"/>
            <a:ext cx="3600000" cy="0"/>
          </a:xfrm>
          <a:prstGeom prst="line">
            <a:avLst/>
          </a:prstGeom>
          <a:ln w="12700">
            <a:solidFill>
              <a:srgbClr val="B1B1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Egyenes összekötő 11">
            <a:extLst>
              <a:ext uri="{FF2B5EF4-FFF2-40B4-BE49-F238E27FC236}">
                <a16:creationId xmlns:a16="http://schemas.microsoft.com/office/drawing/2014/main" id="{61D858B5-06A0-496C-AA94-14B4A5BF22DF}"/>
              </a:ext>
            </a:extLst>
          </p:cNvPr>
          <p:cNvCxnSpPr>
            <a:cxnSpLocks/>
          </p:cNvCxnSpPr>
          <p:nvPr userDrawn="1"/>
        </p:nvCxnSpPr>
        <p:spPr>
          <a:xfrm>
            <a:off x="10260000" y="1260213"/>
            <a:ext cx="1620000" cy="0"/>
          </a:xfrm>
          <a:prstGeom prst="line">
            <a:avLst/>
          </a:prstGeom>
          <a:ln w="31750">
            <a:solidFill>
              <a:srgbClr val="E228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églalap 7">
            <a:extLst>
              <a:ext uri="{FF2B5EF4-FFF2-40B4-BE49-F238E27FC236}">
                <a16:creationId xmlns:a16="http://schemas.microsoft.com/office/drawing/2014/main" id="{33EFD6A0-C0CB-44A8-9FF2-B0326E8EDB6E}"/>
              </a:ext>
            </a:extLst>
          </p:cNvPr>
          <p:cNvSpPr/>
          <p:nvPr userDrawn="1"/>
        </p:nvSpPr>
        <p:spPr>
          <a:xfrm>
            <a:off x="0" y="6138545"/>
            <a:ext cx="611505" cy="719455"/>
          </a:xfrm>
          <a:prstGeom prst="rect">
            <a:avLst/>
          </a:prstGeom>
          <a:solidFill>
            <a:srgbClr val="E228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6515322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2799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7999DB2-09CA-440E-AD15-513C126CA44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 err="1"/>
              <a:t>Dynamic</a:t>
            </a:r>
            <a:r>
              <a:rPr lang="hu-HU" dirty="0"/>
              <a:t> Price </a:t>
            </a:r>
            <a:r>
              <a:rPr lang="hu-HU" dirty="0" err="1"/>
              <a:t>Contracts</a:t>
            </a:r>
            <a:endParaRPr lang="hu-HU" dirty="0"/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840DCBDA-48CC-4B4F-B802-9C0C32675A1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sz="3200" dirty="0" err="1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Roundtable</a:t>
            </a:r>
            <a:r>
              <a:rPr lang="hu-HU" sz="320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hu-HU" sz="3200" dirty="0" err="1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Discussion</a:t>
            </a:r>
            <a:endParaRPr lang="hu-HU" sz="3200" dirty="0">
              <a:solidFill>
                <a:schemeClr val="bg2">
                  <a:lumMod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hu-HU" dirty="0"/>
          </a:p>
        </p:txBody>
      </p:sp>
      <p:sp>
        <p:nvSpPr>
          <p:cNvPr id="4" name="Szövegdoboz 18">
            <a:extLst>
              <a:ext uri="{FF2B5EF4-FFF2-40B4-BE49-F238E27FC236}">
                <a16:creationId xmlns:a16="http://schemas.microsoft.com/office/drawing/2014/main" id="{49847BCC-CD99-02CB-74A6-B98B0C6B4EC6}"/>
              </a:ext>
            </a:extLst>
          </p:cNvPr>
          <p:cNvSpPr txBox="1"/>
          <p:nvPr/>
        </p:nvSpPr>
        <p:spPr>
          <a:xfrm>
            <a:off x="8291567" y="6113702"/>
            <a:ext cx="1656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800" b="0" dirty="0" err="1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Hosted</a:t>
            </a:r>
            <a:r>
              <a:rPr lang="hu-HU" sz="1800" b="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hu-HU" sz="1800" b="0" dirty="0" err="1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by</a:t>
            </a:r>
            <a:r>
              <a:rPr lang="hu-HU" sz="1800" b="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:</a:t>
            </a:r>
            <a:endParaRPr lang="hu-HU" sz="1800" dirty="0">
              <a:solidFill>
                <a:schemeClr val="bg2">
                  <a:lumMod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805FBCD9-E0DE-384F-4B7C-6C12533B73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4524" y="5938368"/>
            <a:ext cx="2398647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7258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C4A228B-7FD7-A662-A1FB-098DB47CA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1. </a:t>
            </a:r>
            <a:r>
              <a:rPr lang="en-US" dirty="0"/>
              <a:t>Do you have dynamic price contract/ offers?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78C3BC1-4733-DD28-3037-D95B426D09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yes, do you have a legal definition of it?</a:t>
            </a:r>
            <a:endParaRPr lang="hu-HU" dirty="0"/>
          </a:p>
          <a:p>
            <a:r>
              <a:rPr lang="en-US" dirty="0"/>
              <a:t>If yes, please describe.</a:t>
            </a:r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4035063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C4A228B-7FD7-A662-A1FB-098DB47CA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2. </a:t>
            </a:r>
            <a:r>
              <a:rPr lang="en-US" dirty="0"/>
              <a:t>Do you have any data on the market share/ market penetration on dynamic price contracts? 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78C3BC1-4733-DD28-3037-D95B426D09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If yes, please give some data/ overview.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1111660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660</TotalTime>
  <Words>66</Words>
  <Application>Microsoft Office PowerPoint</Application>
  <PresentationFormat>Szélesvásznú</PresentationFormat>
  <Paragraphs>8</Paragraphs>
  <Slides>3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3</vt:i4>
      </vt:variant>
    </vt:vector>
  </HeadingPairs>
  <TitlesOfParts>
    <vt:vector size="8" baseType="lpstr">
      <vt:lpstr>Arial</vt:lpstr>
      <vt:lpstr>Calibri</vt:lpstr>
      <vt:lpstr>Gisha</vt:lpstr>
      <vt:lpstr>Segoe UI</vt:lpstr>
      <vt:lpstr>1_Office-téma</vt:lpstr>
      <vt:lpstr>Dynamic Price Contracts</vt:lpstr>
      <vt:lpstr>1. Do you have dynamic price contract/ offers?</vt:lpstr>
      <vt:lpstr>2. Do you have any data on the market share/ market penetration on dynamic price contracts?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creator>Csombor Krisztina</dc:creator>
  <cp:lastModifiedBy>ERRA Secretariat</cp:lastModifiedBy>
  <cp:revision>36</cp:revision>
  <dcterms:created xsi:type="dcterms:W3CDTF">2019-01-25T08:35:21Z</dcterms:created>
  <dcterms:modified xsi:type="dcterms:W3CDTF">2023-10-16T12:47:18Z</dcterms:modified>
</cp:coreProperties>
</file>