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62" r:id="rId2"/>
    <p:sldId id="4125" r:id="rId3"/>
    <p:sldId id="4123" r:id="rId4"/>
    <p:sldId id="4124" r:id="rId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28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Közepesen sötét stílus 1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8664E5C9-96F8-715D-D2FF-1493D6907A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9F93D40-9D04-E9F3-140B-6C9EDCC54A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C11B4-9CB0-49CC-838A-8CE7DBB98137}" type="datetimeFigureOut">
              <a:rPr lang="hu-HU" smtClean="0"/>
              <a:t>2025. 02. 26.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CF22C338-5516-6A79-A2C5-D89927394FF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6C9A33D-CC7C-BD7F-0F27-9BA7E15679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A2EA7-4ED0-4794-963D-907B43E2C7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0403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5930-D8B8-453E-A9D9-417FB26209D5}" type="datetimeFigureOut">
              <a:rPr lang="hu-HU" smtClean="0"/>
              <a:t>2025. 02. 26.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79867-1AEC-4F0F-A6D2-7B19429940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6678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yamatábra: Adatok 2">
            <a:extLst>
              <a:ext uri="{FF2B5EF4-FFF2-40B4-BE49-F238E27FC236}">
                <a16:creationId xmlns:a16="http://schemas.microsoft.com/office/drawing/2014/main" id="{781AF611-7096-E60C-4B3C-6FD26E26ECE3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8247D3E2-555E-4F68-B4AB-0817B86557C0}"/>
              </a:ext>
            </a:extLst>
          </p:cNvPr>
          <p:cNvSpPr/>
          <p:nvPr userDrawn="1"/>
        </p:nvSpPr>
        <p:spPr>
          <a:xfrm>
            <a:off x="0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5370CA0-A9DA-44F3-BF3D-52292DF9CE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71600"/>
            <a:ext cx="9144000" cy="2138362"/>
          </a:xfrm>
          <a:prstGeom prst="rect">
            <a:avLst/>
          </a:prstGeom>
        </p:spPr>
        <p:txBody>
          <a:bodyPr anchor="b"/>
          <a:lstStyle>
            <a:lvl1pPr algn="ctr">
              <a:defRPr sz="45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Presentation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1E154CF-AA21-458A-9AF0-9E70A7959B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Name</a:t>
            </a:r>
            <a:r>
              <a:rPr lang="hu-HU" dirty="0"/>
              <a:t>,</a:t>
            </a:r>
          </a:p>
          <a:p>
            <a:r>
              <a:rPr lang="hu-HU" dirty="0"/>
              <a:t>Organization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27DBCB8F-449D-4074-B471-0B6D888EE8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97" y="6354834"/>
            <a:ext cx="360000" cy="3600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BA5BC818-A105-4F88-AF17-43DD6754DD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r="6821"/>
          <a:stretch/>
        </p:blipFill>
        <p:spPr>
          <a:xfrm>
            <a:off x="10275240" y="161164"/>
            <a:ext cx="1592580" cy="1080000"/>
          </a:xfrm>
          <a:prstGeom prst="rect">
            <a:avLst/>
          </a:prstGeom>
        </p:spPr>
      </p:pic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D328BDBF-899E-45FC-8C4E-272965521EB8}"/>
              </a:ext>
            </a:extLst>
          </p:cNvPr>
          <p:cNvCxnSpPr>
            <a:cxnSpLocks/>
          </p:cNvCxnSpPr>
          <p:nvPr userDrawn="1"/>
        </p:nvCxnSpPr>
        <p:spPr>
          <a:xfrm>
            <a:off x="8280000" y="1260213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0201FB97-2297-4072-9D05-90AB6D137F1A}"/>
              </a:ext>
            </a:extLst>
          </p:cNvPr>
          <p:cNvCxnSpPr>
            <a:cxnSpLocks/>
          </p:cNvCxnSpPr>
          <p:nvPr userDrawn="1"/>
        </p:nvCxnSpPr>
        <p:spPr>
          <a:xfrm>
            <a:off x="10260000" y="1260213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3">
            <a:extLst>
              <a:ext uri="{FF2B5EF4-FFF2-40B4-BE49-F238E27FC236}">
                <a16:creationId xmlns:a16="http://schemas.microsoft.com/office/drawing/2014/main" id="{3F1FE0CC-4F17-47C9-8CA6-72EE8FA993D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0C32FCBD-B509-49B1-AC51-BDFC810B637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404EAAB6-76C6-4D67-9955-FECDC65B3AC6}"/>
              </a:ext>
            </a:extLst>
          </p:cNvPr>
          <p:cNvSpPr txBox="1"/>
          <p:nvPr userDrawn="1"/>
        </p:nvSpPr>
        <p:spPr>
          <a:xfrm>
            <a:off x="618005" y="6211669"/>
            <a:ext cx="10415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ERRA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Customer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Protection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Committee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Meeting</a:t>
            </a:r>
          </a:p>
          <a:p>
            <a:r>
              <a:rPr lang="hu-HU" sz="16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April</a:t>
            </a:r>
            <a:r>
              <a:rPr lang="hu-HU" sz="1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9-10, 2025 | </a:t>
            </a:r>
            <a:r>
              <a:rPr lang="hu-HU" sz="16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Chisinau</a:t>
            </a:r>
            <a:r>
              <a:rPr lang="hu-HU" sz="1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Moldova</a:t>
            </a:r>
          </a:p>
        </p:txBody>
      </p:sp>
      <p:sp>
        <p:nvSpPr>
          <p:cNvPr id="5" name="Szövegdoboz 18">
            <a:extLst>
              <a:ext uri="{FF2B5EF4-FFF2-40B4-BE49-F238E27FC236}">
                <a16:creationId xmlns:a16="http://schemas.microsoft.com/office/drawing/2014/main" id="{49847BCC-CD99-02CB-74A6-B98B0C6B4EC6}"/>
              </a:ext>
            </a:extLst>
          </p:cNvPr>
          <p:cNvSpPr txBox="1"/>
          <p:nvPr userDrawn="1"/>
        </p:nvSpPr>
        <p:spPr>
          <a:xfrm>
            <a:off x="9917723" y="6328995"/>
            <a:ext cx="1656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Hosted</a:t>
            </a:r>
            <a:r>
              <a:rPr lang="hu-HU" sz="16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</a:t>
            </a:r>
            <a:r>
              <a:rPr lang="hu-HU" sz="16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endParaRPr lang="hu-HU" sz="16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71C187D-AC8C-417C-F65C-F722DC7FAF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365" y="6041072"/>
            <a:ext cx="719455" cy="71945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30777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6839E4-8972-417F-BE60-14626952C5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4213"/>
            <a:ext cx="11084558" cy="894872"/>
          </a:xfrm>
          <a:prstGeom prst="rect">
            <a:avLst/>
          </a:prstGeom>
        </p:spPr>
        <p:txBody>
          <a:bodyPr anchor="ctr"/>
          <a:lstStyle>
            <a:lvl1pPr>
              <a:defRPr sz="3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F9272-5BFF-4E66-B3BE-0D01A5F968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380915"/>
            <a:ext cx="11084559" cy="475762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Text</a:t>
            </a:r>
          </a:p>
          <a:p>
            <a:pPr lvl="1"/>
            <a:r>
              <a:rPr lang="hu-HU" dirty="0" err="1"/>
              <a:t>Slide</a:t>
            </a:r>
            <a:r>
              <a:rPr lang="hu-HU" dirty="0"/>
              <a:t> Text</a:t>
            </a:r>
          </a:p>
          <a:p>
            <a:pPr lvl="2"/>
            <a:r>
              <a:rPr lang="hu-HU" dirty="0" err="1"/>
              <a:t>Slide</a:t>
            </a:r>
            <a:r>
              <a:rPr lang="hu-HU" dirty="0"/>
              <a:t> Text</a:t>
            </a:r>
          </a:p>
        </p:txBody>
      </p: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F5D1DDD4-D346-40CB-A0A5-41657491E10D}"/>
              </a:ext>
            </a:extLst>
          </p:cNvPr>
          <p:cNvCxnSpPr>
            <a:cxnSpLocks/>
          </p:cNvCxnSpPr>
          <p:nvPr userDrawn="1"/>
        </p:nvCxnSpPr>
        <p:spPr>
          <a:xfrm>
            <a:off x="345040" y="1260000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>
            <a:extLst>
              <a:ext uri="{FF2B5EF4-FFF2-40B4-BE49-F238E27FC236}">
                <a16:creationId xmlns:a16="http://schemas.microsoft.com/office/drawing/2014/main" id="{38EA5ED8-11E7-4A0F-BA9A-D0B71185813F}"/>
              </a:ext>
            </a:extLst>
          </p:cNvPr>
          <p:cNvCxnSpPr>
            <a:cxnSpLocks/>
          </p:cNvCxnSpPr>
          <p:nvPr userDrawn="1"/>
        </p:nvCxnSpPr>
        <p:spPr>
          <a:xfrm>
            <a:off x="345040" y="1260000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zövegdoboz 4">
            <a:extLst>
              <a:ext uri="{FF2B5EF4-FFF2-40B4-BE49-F238E27FC236}">
                <a16:creationId xmlns:a16="http://schemas.microsoft.com/office/drawing/2014/main" id="{ACB36313-436F-4395-99A7-9E45268A521C}"/>
              </a:ext>
            </a:extLst>
          </p:cNvPr>
          <p:cNvSpPr txBox="1"/>
          <p:nvPr userDrawn="1"/>
        </p:nvSpPr>
        <p:spPr>
          <a:xfrm>
            <a:off x="9911492" y="6328995"/>
            <a:ext cx="1550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i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| </a:t>
            </a:r>
            <a:fld id="{037BA31A-5795-475D-8907-D1C300E0A453}" type="slidenum">
              <a:rPr lang="hu-HU" sz="1600" i="0" smtClean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pPr algn="r"/>
              <a:t>‹#›</a:t>
            </a:fld>
            <a:r>
              <a:rPr lang="hu-HU" sz="1600" i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|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2C9B1984-6140-41D5-9E41-72FF3F6814E1}"/>
              </a:ext>
            </a:extLst>
          </p:cNvPr>
          <p:cNvSpPr/>
          <p:nvPr userDrawn="1"/>
        </p:nvSpPr>
        <p:spPr>
          <a:xfrm>
            <a:off x="11580495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4" name="Folyamatábra: Adatok 2">
            <a:extLst>
              <a:ext uri="{FF2B5EF4-FFF2-40B4-BE49-F238E27FC236}">
                <a16:creationId xmlns:a16="http://schemas.microsoft.com/office/drawing/2014/main" id="{A07538B8-03C4-8150-87A4-2C6DD309EA5B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0330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yamatábra: Adatok 2">
            <a:extLst>
              <a:ext uri="{FF2B5EF4-FFF2-40B4-BE49-F238E27FC236}">
                <a16:creationId xmlns:a16="http://schemas.microsoft.com/office/drawing/2014/main" id="{0D710426-3E93-5B95-FE68-07E71E5E94E5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F9272-5BFF-4E66-B3BE-0D01A5F96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915"/>
            <a:ext cx="10774680" cy="45321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A3673EA-2337-4E78-B509-D137DC2065F5}"/>
              </a:ext>
            </a:extLst>
          </p:cNvPr>
          <p:cNvSpPr txBox="1"/>
          <p:nvPr userDrawn="1"/>
        </p:nvSpPr>
        <p:spPr>
          <a:xfrm>
            <a:off x="618004" y="6333221"/>
            <a:ext cx="10415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https://erranet.org/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DEFE86DD-7A49-499F-B3EB-87AAD4CC1E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r="6821"/>
          <a:stretch/>
        </p:blipFill>
        <p:spPr>
          <a:xfrm>
            <a:off x="10275240" y="161164"/>
            <a:ext cx="1592580" cy="1080000"/>
          </a:xfrm>
          <a:prstGeom prst="rect">
            <a:avLst/>
          </a:prstGeom>
        </p:spPr>
      </p:pic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990C33DC-1355-480E-8391-6468F64B722E}"/>
              </a:ext>
            </a:extLst>
          </p:cNvPr>
          <p:cNvCxnSpPr>
            <a:cxnSpLocks/>
          </p:cNvCxnSpPr>
          <p:nvPr userDrawn="1"/>
        </p:nvCxnSpPr>
        <p:spPr>
          <a:xfrm>
            <a:off x="8280000" y="1260213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61D858B5-06A0-496C-AA94-14B4A5BF22DF}"/>
              </a:ext>
            </a:extLst>
          </p:cNvPr>
          <p:cNvCxnSpPr>
            <a:cxnSpLocks/>
          </p:cNvCxnSpPr>
          <p:nvPr userDrawn="1"/>
        </p:nvCxnSpPr>
        <p:spPr>
          <a:xfrm>
            <a:off x="10260000" y="1260213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>
            <a:extLst>
              <a:ext uri="{FF2B5EF4-FFF2-40B4-BE49-F238E27FC236}">
                <a16:creationId xmlns:a16="http://schemas.microsoft.com/office/drawing/2014/main" id="{33EFD6A0-C0CB-44A8-9FF2-B0326E8EDB6E}"/>
              </a:ext>
            </a:extLst>
          </p:cNvPr>
          <p:cNvSpPr/>
          <p:nvPr userDrawn="1"/>
        </p:nvSpPr>
        <p:spPr>
          <a:xfrm>
            <a:off x="0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51532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79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999DB2-09CA-440E-AD15-513C126CA4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I</a:t>
            </a:r>
            <a:r>
              <a:rPr lang="en-US"/>
              <a:t>nternal</a:t>
            </a:r>
            <a:r>
              <a:rPr lang="en-US" dirty="0"/>
              <a:t> structure and responsibilities of NRAs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40DCBDA-48CC-4B4F-B802-9C0C32675A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Roundtable</a:t>
            </a:r>
            <a:r>
              <a:rPr lang="hu-HU" sz="32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Discussion</a:t>
            </a:r>
            <a:endParaRPr lang="hu-HU" sz="32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B36DE354-F88D-FF22-3C81-6C1201F77564}"/>
              </a:ext>
            </a:extLst>
          </p:cNvPr>
          <p:cNvSpPr txBox="1"/>
          <p:nvPr/>
        </p:nvSpPr>
        <p:spPr>
          <a:xfrm>
            <a:off x="757084" y="265471"/>
            <a:ext cx="1966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err="1">
                <a:latin typeface="Segoe UI" panose="020B0502040204020203" pitchFamily="34" charset="0"/>
                <a:cs typeface="Segoe UI" panose="020B0502040204020203" pitchFamily="34" charset="0"/>
              </a:rPr>
              <a:t>You</a:t>
            </a:r>
            <a:r>
              <a:rPr lang="hu-HU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dirty="0" err="1">
                <a:latin typeface="Segoe UI" panose="020B0502040204020203" pitchFamily="34" charset="0"/>
                <a:cs typeface="Segoe UI" panose="020B0502040204020203" pitchFamily="34" charset="0"/>
              </a:rPr>
              <a:t>can</a:t>
            </a:r>
            <a:r>
              <a:rPr lang="hu-HU" dirty="0">
                <a:latin typeface="Segoe UI" panose="020B0502040204020203" pitchFamily="34" charset="0"/>
                <a:cs typeface="Segoe UI" panose="020B0502040204020203" pitchFamily="34" charset="0"/>
              </a:rPr>
              <a:t> add </a:t>
            </a:r>
            <a:r>
              <a:rPr lang="hu-HU" dirty="0" err="1">
                <a:latin typeface="Segoe UI" panose="020B0502040204020203" pitchFamily="34" charset="0"/>
                <a:cs typeface="Segoe UI" panose="020B0502040204020203" pitchFamily="34" charset="0"/>
              </a:rPr>
              <a:t>your</a:t>
            </a:r>
            <a:r>
              <a:rPr lang="hu-HU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dirty="0" err="1">
                <a:latin typeface="Segoe UI" panose="020B0502040204020203" pitchFamily="34" charset="0"/>
                <a:cs typeface="Segoe UI" panose="020B0502040204020203" pitchFamily="34" charset="0"/>
              </a:rPr>
              <a:t>logo</a:t>
            </a:r>
            <a:r>
              <a:rPr lang="hu-HU" dirty="0">
                <a:latin typeface="Segoe UI" panose="020B0502040204020203" pitchFamily="34" charset="0"/>
                <a:cs typeface="Segoe UI" panose="020B0502040204020203" pitchFamily="34" charset="0"/>
              </a:rPr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986725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4A228B-7FD7-A662-A1FB-098DB47C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Organigram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78C3BC1-4733-DD28-3037-D95B426D0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11182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4A228B-7FD7-A662-A1FB-098DB47C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Consumer Protection Division 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78C3BC1-4733-DD28-3037-D95B426D0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 information about duties, number of employees, and interaction with other divisions.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03506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4A228B-7FD7-A662-A1FB-098DB47C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Division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78C3BC1-4733-DD28-3037-D95B426D0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 on duties, number of employees, and its role in consumer protection.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1341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51</Words>
  <Application>Microsoft Office PowerPoint</Application>
  <PresentationFormat>Szélesvásznú</PresentationFormat>
  <Paragraphs>8</Paragraphs>
  <Slides>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9" baseType="lpstr">
      <vt:lpstr>Arial</vt:lpstr>
      <vt:lpstr>Calibri</vt:lpstr>
      <vt:lpstr>Gisha</vt:lpstr>
      <vt:lpstr>Segoe UI</vt:lpstr>
      <vt:lpstr>1_Office-téma</vt:lpstr>
      <vt:lpstr>Internal structure and responsibilities of NRAs</vt:lpstr>
      <vt:lpstr>Organigram</vt:lpstr>
      <vt:lpstr>Consumer Protection Division </vt:lpstr>
      <vt:lpstr>Control Division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Csombor Krisztina</dc:creator>
  <cp:lastModifiedBy>ERRA Secretariat</cp:lastModifiedBy>
  <cp:revision>41</cp:revision>
  <dcterms:created xsi:type="dcterms:W3CDTF">2019-01-25T08:35:21Z</dcterms:created>
  <dcterms:modified xsi:type="dcterms:W3CDTF">2025-02-26T10:37:22Z</dcterms:modified>
</cp:coreProperties>
</file>